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86" r:id="rId2"/>
    <p:sldId id="268" r:id="rId3"/>
    <p:sldId id="269" r:id="rId4"/>
    <p:sldId id="270" r:id="rId5"/>
    <p:sldId id="273" r:id="rId6"/>
    <p:sldId id="274" r:id="rId7"/>
    <p:sldId id="272" r:id="rId8"/>
    <p:sldId id="275" r:id="rId9"/>
    <p:sldId id="276" r:id="rId10"/>
    <p:sldId id="277" r:id="rId11"/>
    <p:sldId id="278" r:id="rId12"/>
    <p:sldId id="279" r:id="rId13"/>
    <p:sldId id="285"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8863" autoAdjust="0"/>
  </p:normalViewPr>
  <p:slideViewPr>
    <p:cSldViewPr>
      <p:cViewPr varScale="1">
        <p:scale>
          <a:sx n="57" d="100"/>
          <a:sy n="57" d="100"/>
        </p:scale>
        <p:origin x="17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20BC93-A86F-423D-AA0F-65C2FC7E50EE}" type="datetimeFigureOut">
              <a:rPr lang="ar-IQ" smtClean="0"/>
              <a:t>07/04/1440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C594651-2E78-4605-AF79-7C6F7BF49CE3}" type="slidenum">
              <a:rPr lang="ar-IQ" smtClean="0"/>
              <a:t>‹#›</a:t>
            </a:fld>
            <a:endParaRPr lang="ar-IQ"/>
          </a:p>
        </p:txBody>
      </p:sp>
    </p:spTree>
    <p:extLst>
      <p:ext uri="{BB962C8B-B14F-4D97-AF65-F5344CB8AC3E}">
        <p14:creationId xmlns:p14="http://schemas.microsoft.com/office/powerpoint/2010/main" val="3781046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C594651-2E78-4605-AF79-7C6F7BF49CE3}" type="slidenum">
              <a:rPr lang="ar-IQ" smtClean="0"/>
              <a:t>3</a:t>
            </a:fld>
            <a:endParaRPr lang="ar-IQ"/>
          </a:p>
        </p:txBody>
      </p:sp>
    </p:spTree>
    <p:extLst>
      <p:ext uri="{BB962C8B-B14F-4D97-AF65-F5344CB8AC3E}">
        <p14:creationId xmlns:p14="http://schemas.microsoft.com/office/powerpoint/2010/main" val="136886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F357BBF-A84C-412E-B76C-074A6926B7AC}" type="datetimeFigureOut">
              <a:rPr lang="ar-IQ" smtClean="0"/>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55293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F357BBF-A84C-412E-B76C-074A6926B7AC}" type="datetimeFigureOut">
              <a:rPr lang="ar-IQ" smtClean="0"/>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33236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F357BBF-A84C-412E-B76C-074A6926B7AC}" type="datetimeFigureOut">
              <a:rPr lang="ar-IQ" smtClean="0"/>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290936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F357BBF-A84C-412E-B76C-074A6926B7AC}" type="datetimeFigureOut">
              <a:rPr lang="ar-IQ" smtClean="0"/>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406854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6F357BBF-A84C-412E-B76C-074A6926B7AC}" type="datetimeFigureOut">
              <a:rPr lang="ar-IQ" smtClean="0"/>
              <a:t>07/04/1440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150792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6F357BBF-A84C-412E-B76C-074A6926B7AC}" type="datetimeFigureOut">
              <a:rPr lang="ar-IQ" smtClean="0"/>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125179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6F357BBF-A84C-412E-B76C-074A6926B7AC}" type="datetimeFigureOut">
              <a:rPr lang="ar-IQ" smtClean="0"/>
              <a:t>07/04/1440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391343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F357BBF-A84C-412E-B76C-074A6926B7AC}" type="datetimeFigureOut">
              <a:rPr lang="ar-IQ" smtClean="0"/>
              <a:t>07/04/1440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4009983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357BBF-A84C-412E-B76C-074A6926B7AC}" type="datetimeFigureOut">
              <a:rPr lang="ar-IQ" smtClean="0"/>
              <a:t>07/04/1440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399633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F357BBF-A84C-412E-B76C-074A6926B7AC}" type="datetimeFigureOut">
              <a:rPr lang="ar-IQ" smtClean="0"/>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108165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F357BBF-A84C-412E-B76C-074A6926B7AC}" type="datetimeFigureOut">
              <a:rPr lang="ar-IQ" smtClean="0"/>
              <a:t>07/04/1440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0786197-3C90-47D2-A334-94AA20C17E5C}" type="slidenum">
              <a:rPr lang="ar-IQ" smtClean="0"/>
              <a:t>‹#›</a:t>
            </a:fld>
            <a:endParaRPr lang="ar-IQ"/>
          </a:p>
        </p:txBody>
      </p:sp>
    </p:spTree>
    <p:extLst>
      <p:ext uri="{BB962C8B-B14F-4D97-AF65-F5344CB8AC3E}">
        <p14:creationId xmlns:p14="http://schemas.microsoft.com/office/powerpoint/2010/main" val="102097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357BBF-A84C-412E-B76C-074A6926B7AC}" type="datetimeFigureOut">
              <a:rPr lang="ar-IQ" smtClean="0"/>
              <a:t>07/04/1440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786197-3C90-47D2-A334-94AA20C17E5C}" type="slidenum">
              <a:rPr lang="ar-IQ" smtClean="0"/>
              <a:t>‹#›</a:t>
            </a:fld>
            <a:endParaRPr lang="ar-IQ"/>
          </a:p>
        </p:txBody>
      </p:sp>
    </p:spTree>
    <p:extLst>
      <p:ext uri="{BB962C8B-B14F-4D97-AF65-F5344CB8AC3E}">
        <p14:creationId xmlns:p14="http://schemas.microsoft.com/office/powerpoint/2010/main" val="390080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772816"/>
            <a:ext cx="6372200" cy="830997"/>
          </a:xfrm>
          <a:prstGeom prst="rect">
            <a:avLst/>
          </a:prstGeom>
          <a:noFill/>
        </p:spPr>
        <p:txBody>
          <a:bodyPr wrap="square">
            <a:spAutoFit/>
          </a:bodyPr>
          <a:lstStyle/>
          <a:p>
            <a:r>
              <a:rPr lang="ar-IQ" sz="4800" b="1" dirty="0">
                <a:cs typeface="PT Bold Heading" panose="02010400000000000000" pitchFamily="2" charset="-78"/>
              </a:rPr>
              <a:t>القوة المركزية و اللامركزية</a:t>
            </a:r>
            <a:endParaRPr lang="ar-IQ" sz="5400" b="1" dirty="0">
              <a:solidFill>
                <a:schemeClr val="accent4">
                  <a:lumMod val="50000"/>
                </a:schemeClr>
              </a:solidFill>
              <a:cs typeface="PT Bold Heading" panose="02010400000000000000" pitchFamily="2" charset="-78"/>
            </a:endParaRPr>
          </a:p>
        </p:txBody>
      </p:sp>
    </p:spTree>
    <p:extLst>
      <p:ext uri="{BB962C8B-B14F-4D97-AF65-F5344CB8AC3E}">
        <p14:creationId xmlns:p14="http://schemas.microsoft.com/office/powerpoint/2010/main" val="383151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1392"/>
            <a:ext cx="8784976" cy="6370975"/>
          </a:xfrm>
          <a:prstGeom prst="rect">
            <a:avLst/>
          </a:prstGeom>
        </p:spPr>
        <p:txBody>
          <a:bodyPr wrap="square">
            <a:spAutoFit/>
          </a:bodyPr>
          <a:lstStyle/>
          <a:p>
            <a:r>
              <a:rPr lang="ar-IQ" dirty="0"/>
              <a:t> </a:t>
            </a:r>
          </a:p>
          <a:p>
            <a:r>
              <a:rPr lang="ar-IQ" sz="2400" b="1" dirty="0">
                <a:solidFill>
                  <a:srgbClr val="FF0000"/>
                </a:solidFill>
              </a:rPr>
              <a:t>القوة الطاردة  = 70   × (8.24)2</a:t>
            </a:r>
          </a:p>
          <a:p>
            <a:r>
              <a:rPr lang="ar-IQ" sz="2400" b="1" dirty="0">
                <a:solidFill>
                  <a:srgbClr val="FF0000"/>
                </a:solidFill>
              </a:rPr>
              <a:t>                 ـــــــــــــــــــــــــــــــــــ = 136 نيوتن </a:t>
            </a:r>
          </a:p>
          <a:p>
            <a:r>
              <a:rPr lang="ar-IQ" sz="2400" b="1" dirty="0">
                <a:solidFill>
                  <a:srgbClr val="FF0000"/>
                </a:solidFill>
              </a:rPr>
              <a:t>                          35  </a:t>
            </a:r>
          </a:p>
          <a:p>
            <a:endParaRPr lang="ar-IQ" dirty="0"/>
          </a:p>
          <a:p>
            <a:endParaRPr lang="ar-IQ" dirty="0"/>
          </a:p>
          <a:p>
            <a:r>
              <a:rPr lang="ar-IQ" sz="2400" dirty="0"/>
              <a:t>وهذا يعني ان القوة الطاردة ستزداد على العداء في المنحنى الأول .</a:t>
            </a:r>
          </a:p>
          <a:p>
            <a:r>
              <a:rPr lang="ar-IQ" sz="2400" dirty="0"/>
              <a:t>ولكي نعرف مقدار الزيادة الحاصلة في القوة الطاردة نجد مقدار القوة الطاردة بدون تأثير سرعة الريح</a:t>
            </a:r>
          </a:p>
          <a:p>
            <a:r>
              <a:rPr lang="ar-IQ" dirty="0"/>
              <a:t> </a:t>
            </a:r>
          </a:p>
          <a:p>
            <a:r>
              <a:rPr lang="ar-IQ" dirty="0"/>
              <a:t> </a:t>
            </a:r>
          </a:p>
          <a:p>
            <a:r>
              <a:rPr lang="ar-IQ" sz="2000" b="1" dirty="0">
                <a:solidFill>
                  <a:srgbClr val="FF0000"/>
                </a:solidFill>
              </a:rPr>
              <a:t>القوة الطاردة     =    70× (8)2</a:t>
            </a:r>
          </a:p>
          <a:p>
            <a:r>
              <a:rPr lang="ar-IQ" sz="2000" b="1" dirty="0">
                <a:solidFill>
                  <a:srgbClr val="FF0000"/>
                </a:solidFill>
              </a:rPr>
              <a:t>                          ــــــــــــــــــــــــ    128  نيوتن</a:t>
            </a:r>
          </a:p>
          <a:p>
            <a:r>
              <a:rPr lang="ar-IQ" sz="2000" b="1" dirty="0">
                <a:solidFill>
                  <a:srgbClr val="FF0000"/>
                </a:solidFill>
              </a:rPr>
              <a:t>                             35</a:t>
            </a:r>
          </a:p>
          <a:p>
            <a:r>
              <a:rPr lang="ar-IQ" dirty="0"/>
              <a:t> </a:t>
            </a:r>
          </a:p>
          <a:p>
            <a:r>
              <a:rPr lang="ar-IQ" dirty="0"/>
              <a:t> </a:t>
            </a:r>
          </a:p>
          <a:p>
            <a:r>
              <a:rPr lang="ar-IQ" sz="2000" dirty="0"/>
              <a:t>حساب القوة الطاردة على العداء في المنحنى الثاني = 136 – 128  = 8 نيوتن أي تقريبا أي ما يقارب (800 غم) الفائدة او الضرر من سرعة الريح البالغة (2 م\</a:t>
            </a:r>
            <a:r>
              <a:rPr lang="ar-IQ" sz="2000" dirty="0" err="1"/>
              <a:t>ثا</a:t>
            </a:r>
            <a:r>
              <a:rPr lang="ar-IQ" sz="2000" dirty="0"/>
              <a:t>)</a:t>
            </a:r>
          </a:p>
          <a:p>
            <a:endParaRPr lang="ar-IQ" sz="2000" dirty="0"/>
          </a:p>
          <a:p>
            <a:endParaRPr lang="ar-IQ" dirty="0"/>
          </a:p>
        </p:txBody>
      </p:sp>
    </p:spTree>
    <p:extLst>
      <p:ext uri="{BB962C8B-B14F-4D97-AF65-F5344CB8AC3E}">
        <p14:creationId xmlns:p14="http://schemas.microsoft.com/office/powerpoint/2010/main" val="452013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856984" cy="6709529"/>
          </a:xfrm>
          <a:prstGeom prst="rect">
            <a:avLst/>
          </a:prstGeom>
        </p:spPr>
        <p:txBody>
          <a:bodyPr wrap="square">
            <a:spAutoFit/>
          </a:bodyPr>
          <a:lstStyle/>
          <a:p>
            <a:pPr algn="just"/>
            <a:r>
              <a:rPr lang="ar-IQ" sz="2000" b="1" dirty="0">
                <a:solidFill>
                  <a:schemeClr val="accent3">
                    <a:lumMod val="50000"/>
                  </a:schemeClr>
                </a:solidFill>
              </a:rPr>
              <a:t>ماذا يحصل في المنحنى الثاني ؟</a:t>
            </a:r>
          </a:p>
          <a:p>
            <a:pPr algn="just"/>
            <a:endParaRPr lang="ar-IQ" sz="2000" b="1" dirty="0">
              <a:solidFill>
                <a:schemeClr val="accent3">
                  <a:lumMod val="50000"/>
                </a:schemeClr>
              </a:solidFill>
            </a:endParaRPr>
          </a:p>
          <a:p>
            <a:pPr algn="just"/>
            <a:r>
              <a:rPr lang="ar-IQ" sz="2000" b="1" dirty="0">
                <a:solidFill>
                  <a:schemeClr val="accent3">
                    <a:lumMod val="50000"/>
                  </a:schemeClr>
                </a:solidFill>
              </a:rPr>
              <a:t>        هناك ملاحظة مهمة وهي ان مقدار السرعة المحصلة هي نفسها والقوة الطاردة ستكون نفسها وفقا للمعادلة ولكن هل من المعقول ان تكون نتيجة القوة الطاردة نفسها مع وجود سرعة ريح موجبة أي ضد القوة الطاردة ؟ الجواب : كلا ، فما مقدار الفائدة في المنحنى الثاني من سرعة الريح في تقليل القوة الطاردة ؟ ان سرعة الريح ستقاوم القوة الطاردة وتساعد العداء في الاندفاع نحو الداخل في المنحنى الثاني وفي كل الاحوال يجب ان تقل القوة الطاردة في المنحنى الثاني ، فما هي الحلول ؟</a:t>
            </a:r>
          </a:p>
          <a:p>
            <a:pPr algn="just"/>
            <a:endParaRPr lang="ar-IQ" sz="2000" b="1" dirty="0">
              <a:solidFill>
                <a:schemeClr val="accent3">
                  <a:lumMod val="50000"/>
                </a:schemeClr>
              </a:solidFill>
            </a:endParaRPr>
          </a:p>
          <a:p>
            <a:pPr algn="just"/>
            <a:r>
              <a:rPr lang="ar-IQ" sz="2400" dirty="0"/>
              <a:t>توصلنا سابقا ان مقدار الفائدة او الضرر هي (800 غم ) او (8 نيوتن) فتضاف في المنحنى الاول وتطرح في المنحنى الثاني</a:t>
            </a:r>
          </a:p>
          <a:p>
            <a:pPr algn="just"/>
            <a:r>
              <a:rPr lang="ar-IQ" sz="2400" dirty="0"/>
              <a:t> </a:t>
            </a:r>
          </a:p>
          <a:p>
            <a:pPr algn="just"/>
            <a:r>
              <a:rPr lang="ar-IQ" sz="2400" dirty="0"/>
              <a:t>القوة الطاردة في المنحنى الاول = 128 + 8 =  136 نيوتن </a:t>
            </a:r>
          </a:p>
          <a:p>
            <a:pPr algn="just"/>
            <a:endParaRPr lang="ar-IQ" sz="2400" dirty="0"/>
          </a:p>
          <a:p>
            <a:pPr algn="just"/>
            <a:r>
              <a:rPr lang="ar-IQ" sz="2400" dirty="0"/>
              <a:t>القوة الطاردة في المنحنى الثاني = 128 -  8  = 120 نيوتن </a:t>
            </a:r>
          </a:p>
          <a:p>
            <a:pPr algn="just"/>
            <a:endParaRPr lang="ar-IQ" dirty="0"/>
          </a:p>
          <a:p>
            <a:pPr algn="just"/>
            <a:r>
              <a:rPr lang="ar-IQ" sz="2400" b="1" dirty="0">
                <a:solidFill>
                  <a:srgbClr val="FF0000"/>
                </a:solidFill>
              </a:rPr>
              <a:t>ونصل الى نتيجة ان محصلة السرعة ستؤثر على القوة الطاردة استنادا الى منطقة تواجد العداء في المنحنى وسيختلف الأمر بالتضاد وبالمقدار نفسه على المنحنى الاخر</a:t>
            </a:r>
          </a:p>
          <a:p>
            <a:pPr algn="just"/>
            <a:endParaRPr lang="ar-IQ" sz="2400" b="1" dirty="0">
              <a:solidFill>
                <a:srgbClr val="FF0000"/>
              </a:solidFill>
            </a:endParaRPr>
          </a:p>
          <a:p>
            <a:r>
              <a:rPr lang="ar-IQ" dirty="0"/>
              <a:t> </a:t>
            </a:r>
          </a:p>
          <a:p>
            <a:endParaRPr lang="ar-IQ" dirty="0"/>
          </a:p>
        </p:txBody>
      </p:sp>
    </p:spTree>
    <p:extLst>
      <p:ext uri="{BB962C8B-B14F-4D97-AF65-F5344CB8AC3E}">
        <p14:creationId xmlns:p14="http://schemas.microsoft.com/office/powerpoint/2010/main" val="4063453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8928992" cy="4941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مربع نص 2"/>
          <p:cNvSpPr txBox="1"/>
          <p:nvPr/>
        </p:nvSpPr>
        <p:spPr>
          <a:xfrm>
            <a:off x="68522" y="5445224"/>
            <a:ext cx="8720657" cy="400110"/>
          </a:xfrm>
          <a:prstGeom prst="rect">
            <a:avLst/>
          </a:prstGeom>
          <a:noFill/>
        </p:spPr>
        <p:txBody>
          <a:bodyPr wrap="none" rtlCol="1">
            <a:spAutoFit/>
          </a:bodyPr>
          <a:lstStyle/>
          <a:p>
            <a:r>
              <a:rPr lang="ar-IQ" sz="2000" b="1" dirty="0">
                <a:solidFill>
                  <a:srgbClr val="FF0000"/>
                </a:solidFill>
              </a:rPr>
              <a:t>يوضح نظام المتجهات بعد تكامل تأثير عوامل سرعة الريح والقوة الطاردة في المتسابق ولمناطق مختلفة</a:t>
            </a:r>
          </a:p>
        </p:txBody>
      </p:sp>
    </p:spTree>
    <p:extLst>
      <p:ext uri="{BB962C8B-B14F-4D97-AF65-F5344CB8AC3E}">
        <p14:creationId xmlns:p14="http://schemas.microsoft.com/office/powerpoint/2010/main" val="216677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مربع نص 1"/>
          <p:cNvSpPr txBox="1"/>
          <p:nvPr/>
        </p:nvSpPr>
        <p:spPr>
          <a:xfrm>
            <a:off x="107504" y="5661248"/>
            <a:ext cx="8928992" cy="1015663"/>
          </a:xfrm>
          <a:prstGeom prst="rect">
            <a:avLst/>
          </a:prstGeom>
          <a:noFill/>
        </p:spPr>
        <p:txBody>
          <a:bodyPr wrap="square" rtlCol="1">
            <a:spAutoFit/>
          </a:bodyPr>
          <a:lstStyle/>
          <a:p>
            <a:r>
              <a:rPr lang="ar-IQ" sz="2000" b="1" dirty="0">
                <a:solidFill>
                  <a:srgbClr val="FF0066"/>
                </a:solidFill>
              </a:rPr>
              <a:t>شكل يوضح تأثير سرعة الرياح على المسطحين الامامي والجانبي تحليل عدو </a:t>
            </a:r>
            <a:r>
              <a:rPr lang="en-US" sz="2000" b="1" dirty="0">
                <a:solidFill>
                  <a:srgbClr val="FF0066"/>
                </a:solidFill>
              </a:rPr>
              <a:t>400</a:t>
            </a:r>
            <a:r>
              <a:rPr lang="ar-IQ" sz="2000" b="1" dirty="0">
                <a:solidFill>
                  <a:srgbClr val="FF0066"/>
                </a:solidFill>
              </a:rPr>
              <a:t>متر وفقا </a:t>
            </a:r>
            <a:r>
              <a:rPr lang="ar-IQ" sz="2000" b="1" dirty="0" err="1">
                <a:solidFill>
                  <a:srgbClr val="FF0066"/>
                </a:solidFill>
              </a:rPr>
              <a:t>لاربعة</a:t>
            </a:r>
            <a:r>
              <a:rPr lang="ar-IQ" sz="2000" b="1" dirty="0">
                <a:solidFill>
                  <a:srgbClr val="FF0066"/>
                </a:solidFill>
              </a:rPr>
              <a:t> مناطق (</a:t>
            </a:r>
            <a:r>
              <a:rPr lang="ar-IQ" sz="2000" b="1" dirty="0" err="1">
                <a:solidFill>
                  <a:srgbClr val="FF0066"/>
                </a:solidFill>
              </a:rPr>
              <a:t>ابعة</a:t>
            </a:r>
            <a:r>
              <a:rPr lang="ar-IQ" sz="2000" b="1" dirty="0">
                <a:solidFill>
                  <a:srgbClr val="FF0066"/>
                </a:solidFill>
              </a:rPr>
              <a:t> </a:t>
            </a:r>
            <a:r>
              <a:rPr lang="ar-IQ" sz="2000" b="1" dirty="0" err="1">
                <a:solidFill>
                  <a:srgbClr val="FF0066"/>
                </a:solidFill>
              </a:rPr>
              <a:t>اجزاءكل</a:t>
            </a:r>
            <a:endParaRPr lang="ar-IQ" sz="2000" b="1" dirty="0">
              <a:solidFill>
                <a:srgbClr val="FF0066"/>
              </a:solidFill>
            </a:endParaRPr>
          </a:p>
          <a:p>
            <a:r>
              <a:rPr lang="ar-IQ" sz="2000" b="1" dirty="0">
                <a:solidFill>
                  <a:srgbClr val="FF0066"/>
                </a:solidFill>
              </a:rPr>
              <a:t>جزء </a:t>
            </a:r>
            <a:r>
              <a:rPr lang="en-US" sz="2000" b="1" dirty="0">
                <a:solidFill>
                  <a:srgbClr val="FF0066"/>
                </a:solidFill>
              </a:rPr>
              <a:t>100</a:t>
            </a:r>
            <a:r>
              <a:rPr lang="ar-IQ" sz="2000" b="1" dirty="0">
                <a:solidFill>
                  <a:srgbClr val="FF0066"/>
                </a:solidFill>
              </a:rPr>
              <a:t>متر )</a:t>
            </a:r>
          </a:p>
        </p:txBody>
      </p:sp>
    </p:spTree>
    <p:extLst>
      <p:ext uri="{BB962C8B-B14F-4D97-AF65-F5344CB8AC3E}">
        <p14:creationId xmlns:p14="http://schemas.microsoft.com/office/powerpoint/2010/main" val="1107146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6632"/>
            <a:ext cx="8820472" cy="5478423"/>
          </a:xfrm>
          <a:prstGeom prst="rect">
            <a:avLst/>
          </a:prstGeom>
          <a:noFill/>
        </p:spPr>
        <p:txBody>
          <a:bodyPr wrap="square">
            <a:spAutoFit/>
          </a:bodyPr>
          <a:lstStyle/>
          <a:p>
            <a:endParaRPr lang="ar-IQ" b="1" dirty="0"/>
          </a:p>
          <a:p>
            <a:r>
              <a:rPr lang="ar-IQ" sz="2400" b="1" dirty="0">
                <a:solidFill>
                  <a:srgbClr val="FF0000"/>
                </a:solidFill>
              </a:rPr>
              <a:t>القوة اللامركزية (الطاردة) .......</a:t>
            </a:r>
          </a:p>
          <a:p>
            <a:r>
              <a:rPr lang="ar-IQ" sz="2400" b="1" dirty="0">
                <a:solidFill>
                  <a:srgbClr val="FF0000"/>
                </a:solidFill>
              </a:rPr>
              <a:t>القانون: القوة الطاردة = الكتلة  </a:t>
            </a:r>
            <a:r>
              <a:rPr lang="en-US" sz="2400" b="1" dirty="0">
                <a:solidFill>
                  <a:srgbClr val="FF0000"/>
                </a:solidFill>
              </a:rPr>
              <a:t>X (</a:t>
            </a:r>
            <a:r>
              <a:rPr lang="ar-IQ" sz="2400" b="1" dirty="0">
                <a:solidFill>
                  <a:srgbClr val="FF0000"/>
                </a:solidFill>
              </a:rPr>
              <a:t>السرعة)  وحدة القياس (نيوتن) /نصف القطر                                </a:t>
            </a:r>
          </a:p>
          <a:p>
            <a:r>
              <a:rPr lang="ar-IQ" sz="2000" b="1" dirty="0">
                <a:solidFill>
                  <a:srgbClr val="0070C0"/>
                </a:solidFill>
              </a:rPr>
              <a:t>سؤال / ما هي العوامل التي تؤثر على القوة الطاردة </a:t>
            </a:r>
            <a:r>
              <a:rPr lang="ar-IQ" dirty="0"/>
              <a:t>:</a:t>
            </a:r>
          </a:p>
          <a:p>
            <a:r>
              <a:rPr lang="ar-IQ" sz="2000" b="1" dirty="0">
                <a:solidFill>
                  <a:schemeClr val="accent4">
                    <a:lumMod val="50000"/>
                  </a:schemeClr>
                </a:solidFill>
              </a:rPr>
              <a:t>1- الكتلة </a:t>
            </a:r>
          </a:p>
          <a:p>
            <a:r>
              <a:rPr lang="ar-IQ" sz="2000" b="1" dirty="0">
                <a:solidFill>
                  <a:schemeClr val="accent4">
                    <a:lumMod val="50000"/>
                  </a:schemeClr>
                </a:solidFill>
              </a:rPr>
              <a:t>2- السرعة</a:t>
            </a:r>
          </a:p>
          <a:p>
            <a:r>
              <a:rPr lang="ar-IQ" sz="2000" b="1" dirty="0">
                <a:solidFill>
                  <a:schemeClr val="accent4">
                    <a:lumMod val="50000"/>
                  </a:schemeClr>
                </a:solidFill>
              </a:rPr>
              <a:t>3- نصف القطر</a:t>
            </a:r>
          </a:p>
          <a:p>
            <a:r>
              <a:rPr lang="ar-IQ" sz="2400" b="1" dirty="0">
                <a:solidFill>
                  <a:srgbClr val="C00000"/>
                </a:solidFill>
              </a:rPr>
              <a:t>القوة الطاردة (اللامركزية) والقوة الطاردة (المركزية) :</a:t>
            </a:r>
          </a:p>
          <a:p>
            <a:r>
              <a:rPr lang="ar-IQ" sz="2000" b="1" dirty="0">
                <a:solidFill>
                  <a:schemeClr val="bg2">
                    <a:lumMod val="25000"/>
                  </a:schemeClr>
                </a:solidFill>
              </a:rPr>
              <a:t>تعريف /</a:t>
            </a:r>
          </a:p>
          <a:p>
            <a:r>
              <a:rPr lang="ar-IQ" sz="2000" b="1" dirty="0">
                <a:solidFill>
                  <a:schemeClr val="bg2">
                    <a:lumMod val="25000"/>
                  </a:schemeClr>
                </a:solidFill>
              </a:rPr>
              <a:t>* القوة الطاردة اللامركزية </a:t>
            </a:r>
            <a:r>
              <a:rPr lang="ar-IQ" sz="2000" b="1" dirty="0">
                <a:solidFill>
                  <a:schemeClr val="accent4">
                    <a:lumMod val="50000"/>
                  </a:schemeClr>
                </a:solidFill>
              </a:rPr>
              <a:t>: </a:t>
            </a:r>
          </a:p>
          <a:p>
            <a:r>
              <a:rPr lang="ar-IQ" sz="2000" b="1" dirty="0">
                <a:solidFill>
                  <a:schemeClr val="accent4">
                    <a:lumMod val="50000"/>
                  </a:schemeClr>
                </a:solidFill>
              </a:rPr>
              <a:t>هي تلك القوة التي تطرد اللاعب او </a:t>
            </a:r>
            <a:r>
              <a:rPr lang="ar-IQ" sz="2000" b="1" dirty="0" err="1">
                <a:solidFill>
                  <a:schemeClr val="accent4">
                    <a:lumMod val="50000"/>
                  </a:schemeClr>
                </a:solidFill>
              </a:rPr>
              <a:t>الرياظي</a:t>
            </a:r>
            <a:r>
              <a:rPr lang="ar-IQ" sz="2000" b="1" dirty="0">
                <a:solidFill>
                  <a:schemeClr val="accent4">
                    <a:lumMod val="50000"/>
                  </a:schemeClr>
                </a:solidFill>
              </a:rPr>
              <a:t> الى خارج محور الدوران اي تطرده للخارج .</a:t>
            </a:r>
          </a:p>
          <a:p>
            <a:r>
              <a:rPr lang="ar-IQ" sz="2000" b="1" dirty="0">
                <a:solidFill>
                  <a:schemeClr val="accent4">
                    <a:lumMod val="50000"/>
                  </a:schemeClr>
                </a:solidFill>
              </a:rPr>
              <a:t>*القوة الطاردة </a:t>
            </a:r>
            <a:r>
              <a:rPr lang="ar-IQ" sz="2000" b="1" dirty="0" err="1">
                <a:solidFill>
                  <a:schemeClr val="accent4">
                    <a:lumMod val="50000"/>
                  </a:schemeClr>
                </a:solidFill>
              </a:rPr>
              <a:t>المركزيه</a:t>
            </a:r>
            <a:r>
              <a:rPr lang="ar-IQ" sz="2000" b="1" dirty="0">
                <a:solidFill>
                  <a:schemeClr val="accent4">
                    <a:lumMod val="50000"/>
                  </a:schemeClr>
                </a:solidFill>
              </a:rPr>
              <a:t> :</a:t>
            </a:r>
          </a:p>
          <a:p>
            <a:r>
              <a:rPr lang="ar-IQ" sz="2000" b="1" dirty="0">
                <a:solidFill>
                  <a:schemeClr val="accent4">
                    <a:lumMod val="50000"/>
                  </a:schemeClr>
                </a:solidFill>
              </a:rPr>
              <a:t>هي تلك القوة التي تسحب اللاعب او الرياضي </a:t>
            </a:r>
            <a:r>
              <a:rPr lang="ar-IQ" sz="2000" b="1" dirty="0" err="1">
                <a:solidFill>
                  <a:schemeClr val="accent4">
                    <a:lumMod val="50000"/>
                  </a:schemeClr>
                </a:solidFill>
              </a:rPr>
              <a:t>بأتجاه</a:t>
            </a:r>
            <a:r>
              <a:rPr lang="ar-IQ" sz="2000" b="1" dirty="0">
                <a:solidFill>
                  <a:schemeClr val="accent4">
                    <a:lumMod val="50000"/>
                  </a:schemeClr>
                </a:solidFill>
              </a:rPr>
              <a:t> محور الدوران اي تسحبه للداخل .</a:t>
            </a:r>
          </a:p>
          <a:p>
            <a:r>
              <a:rPr lang="ar-IQ" sz="2000" b="1" dirty="0">
                <a:solidFill>
                  <a:schemeClr val="accent4">
                    <a:lumMod val="50000"/>
                  </a:schemeClr>
                </a:solidFill>
              </a:rPr>
              <a:t>القوة الطاردة </a:t>
            </a:r>
            <a:r>
              <a:rPr lang="ar-IQ" sz="2000" b="1" dirty="0" err="1">
                <a:solidFill>
                  <a:schemeClr val="accent4">
                    <a:lumMod val="50000"/>
                  </a:schemeClr>
                </a:solidFill>
              </a:rPr>
              <a:t>المركزيه</a:t>
            </a:r>
            <a:r>
              <a:rPr lang="ar-IQ" sz="2000" b="1" dirty="0">
                <a:solidFill>
                  <a:schemeClr val="accent4">
                    <a:lumMod val="50000"/>
                  </a:schemeClr>
                </a:solidFill>
              </a:rPr>
              <a:t> تعتبر عكس القوة الطاردة اللامركزية  </a:t>
            </a:r>
          </a:p>
          <a:p>
            <a:r>
              <a:rPr lang="ar-IQ" sz="2000" b="1" dirty="0">
                <a:solidFill>
                  <a:schemeClr val="accent4">
                    <a:lumMod val="50000"/>
                  </a:schemeClr>
                </a:solidFill>
              </a:rPr>
              <a:t>- كلما زاد منحنى شدة كلما يؤثر </a:t>
            </a:r>
            <a:r>
              <a:rPr lang="ar-IQ" sz="2000" b="1" dirty="0" err="1">
                <a:solidFill>
                  <a:schemeClr val="accent4">
                    <a:lumMod val="50000"/>
                  </a:schemeClr>
                </a:solidFill>
              </a:rPr>
              <a:t>سلبأ</a:t>
            </a:r>
            <a:r>
              <a:rPr lang="ar-IQ" sz="2000" b="1" dirty="0">
                <a:solidFill>
                  <a:schemeClr val="accent4">
                    <a:lumMod val="50000"/>
                  </a:schemeClr>
                </a:solidFill>
              </a:rPr>
              <a:t> على السرعة .</a:t>
            </a:r>
          </a:p>
          <a:p>
            <a:r>
              <a:rPr lang="ar-IQ" sz="2000" b="1" dirty="0">
                <a:solidFill>
                  <a:schemeClr val="accent4">
                    <a:lumMod val="50000"/>
                  </a:schemeClr>
                </a:solidFill>
              </a:rPr>
              <a:t>- كلما زادت السرعة زادت القوة الطاردة .</a:t>
            </a:r>
          </a:p>
          <a:p>
            <a:r>
              <a:rPr lang="ar-IQ" sz="2000" b="1" dirty="0">
                <a:solidFill>
                  <a:schemeClr val="accent4">
                    <a:lumMod val="50000"/>
                  </a:schemeClr>
                </a:solidFill>
              </a:rPr>
              <a:t>- السرعة يعتمد </a:t>
            </a:r>
            <a:r>
              <a:rPr lang="ar-IQ" sz="2000" b="1" dirty="0" err="1">
                <a:solidFill>
                  <a:schemeClr val="accent4">
                    <a:lumMod val="50000"/>
                  </a:schemeClr>
                </a:solidFill>
              </a:rPr>
              <a:t>اساسأ</a:t>
            </a:r>
            <a:r>
              <a:rPr lang="ar-IQ" sz="2000" b="1" dirty="0">
                <a:solidFill>
                  <a:schemeClr val="accent4">
                    <a:lumMod val="50000"/>
                  </a:schemeClr>
                </a:solidFill>
              </a:rPr>
              <a:t> على طول الخطوة وتردد الخطوة .</a:t>
            </a:r>
          </a:p>
        </p:txBody>
      </p:sp>
    </p:spTree>
    <p:extLst>
      <p:ext uri="{BB962C8B-B14F-4D97-AF65-F5344CB8AC3E}">
        <p14:creationId xmlns:p14="http://schemas.microsoft.com/office/powerpoint/2010/main" val="190294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16635"/>
            <a:ext cx="7632848" cy="3354765"/>
          </a:xfrm>
          <a:prstGeom prst="rect">
            <a:avLst/>
          </a:prstGeom>
        </p:spPr>
        <p:txBody>
          <a:bodyPr wrap="square">
            <a:spAutoFit/>
          </a:bodyPr>
          <a:lstStyle/>
          <a:p>
            <a:r>
              <a:rPr lang="ar-IQ" sz="2000" b="1" dirty="0">
                <a:solidFill>
                  <a:srgbClr val="7030A0"/>
                </a:solidFill>
              </a:rPr>
              <a:t>العلاقات الارتباطية :</a:t>
            </a:r>
          </a:p>
          <a:p>
            <a:r>
              <a:rPr lang="ar-IQ" sz="2000" b="1" dirty="0">
                <a:solidFill>
                  <a:srgbClr val="7030A0"/>
                </a:solidFill>
              </a:rPr>
              <a:t>القوة الطاردة مع الكتلة = طردي .</a:t>
            </a:r>
          </a:p>
          <a:p>
            <a:r>
              <a:rPr lang="ar-IQ" sz="2000" b="1" dirty="0">
                <a:solidFill>
                  <a:srgbClr val="7030A0"/>
                </a:solidFill>
              </a:rPr>
              <a:t>القوة الطاردة مع السرعة = طردي .</a:t>
            </a:r>
          </a:p>
          <a:p>
            <a:r>
              <a:rPr lang="ar-IQ" sz="2000" b="1" dirty="0">
                <a:solidFill>
                  <a:srgbClr val="7030A0"/>
                </a:solidFill>
              </a:rPr>
              <a:t>القوة الطاردة مع نصف القطر = عكسي </a:t>
            </a:r>
          </a:p>
          <a:p>
            <a:r>
              <a:rPr lang="ar-IQ" sz="2000" b="1" dirty="0">
                <a:solidFill>
                  <a:srgbClr val="C00000"/>
                </a:solidFill>
              </a:rPr>
              <a:t>ملاحظة :</a:t>
            </a:r>
          </a:p>
          <a:p>
            <a:r>
              <a:rPr lang="ar-IQ" sz="2000" b="1" dirty="0">
                <a:solidFill>
                  <a:srgbClr val="C00000"/>
                </a:solidFill>
              </a:rPr>
              <a:t>- العداء الذي كتلته كبيرة تكون قوة طرد كبيرة لديه </a:t>
            </a:r>
            <a:r>
              <a:rPr lang="ar-IQ" sz="2000" b="1" dirty="0" err="1">
                <a:solidFill>
                  <a:srgbClr val="C00000"/>
                </a:solidFill>
              </a:rPr>
              <a:t>رتفاع</a:t>
            </a:r>
            <a:r>
              <a:rPr lang="ar-IQ" sz="2000" b="1" dirty="0">
                <a:solidFill>
                  <a:srgbClr val="C00000"/>
                </a:solidFill>
              </a:rPr>
              <a:t> مركز الثقل الجسم يؤثر سلبا على القوة الطرد </a:t>
            </a:r>
            <a:r>
              <a:rPr lang="ar-IQ" sz="2000" b="1" dirty="0">
                <a:solidFill>
                  <a:srgbClr val="7030A0"/>
                </a:solidFill>
              </a:rPr>
              <a:t>. </a:t>
            </a:r>
          </a:p>
          <a:p>
            <a:pPr marL="285750" indent="-285750">
              <a:buFontTx/>
              <a:buChar char="-"/>
            </a:pPr>
            <a:endParaRPr lang="ar-IQ" dirty="0"/>
          </a:p>
          <a:p>
            <a:endParaRPr lang="ar-IQ" dirty="0"/>
          </a:p>
          <a:p>
            <a:r>
              <a:rPr lang="ar-IQ" dirty="0"/>
              <a:t> </a:t>
            </a:r>
          </a:p>
          <a:p>
            <a:r>
              <a:rPr lang="ar-IQ" dirty="0"/>
              <a:t>.</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925" y="2809974"/>
            <a:ext cx="7776863" cy="1607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9" y="3244334"/>
            <a:ext cx="6491610" cy="143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245" y="4162951"/>
            <a:ext cx="7194134" cy="1226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5389208"/>
            <a:ext cx="7272807" cy="792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90" y="2997815"/>
            <a:ext cx="8352928" cy="66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3904842" y="3059668"/>
            <a:ext cx="4814889" cy="369332"/>
          </a:xfrm>
          <a:prstGeom prst="rect">
            <a:avLst/>
          </a:prstGeom>
        </p:spPr>
        <p:txBody>
          <a:bodyPr wrap="square">
            <a:spAutoFit/>
          </a:bodyPr>
          <a:lstStyle/>
          <a:p>
            <a:r>
              <a:rPr lang="ar-IQ" dirty="0"/>
              <a:t>3،54م</a:t>
            </a:r>
          </a:p>
        </p:txBody>
      </p:sp>
      <p:sp>
        <p:nvSpPr>
          <p:cNvPr id="6" name="مستطيل 5"/>
          <p:cNvSpPr/>
          <p:nvPr/>
        </p:nvSpPr>
        <p:spPr>
          <a:xfrm>
            <a:off x="5220072" y="3793619"/>
            <a:ext cx="702435" cy="369332"/>
          </a:xfrm>
          <a:prstGeom prst="rect">
            <a:avLst/>
          </a:prstGeom>
        </p:spPr>
        <p:txBody>
          <a:bodyPr wrap="none">
            <a:spAutoFit/>
          </a:bodyPr>
          <a:lstStyle/>
          <a:p>
            <a:r>
              <a:rPr lang="ar-IQ" dirty="0"/>
              <a:t>3،84م</a:t>
            </a:r>
          </a:p>
        </p:txBody>
      </p:sp>
      <p:sp>
        <p:nvSpPr>
          <p:cNvPr id="8" name="مستطيل 7"/>
          <p:cNvSpPr/>
          <p:nvPr/>
        </p:nvSpPr>
        <p:spPr>
          <a:xfrm>
            <a:off x="4606358" y="4684493"/>
            <a:ext cx="766555" cy="369332"/>
          </a:xfrm>
          <a:prstGeom prst="rect">
            <a:avLst/>
          </a:prstGeom>
        </p:spPr>
        <p:txBody>
          <a:bodyPr wrap="none">
            <a:spAutoFit/>
          </a:bodyPr>
          <a:lstStyle/>
          <a:p>
            <a:r>
              <a:rPr lang="ar-IQ" dirty="0"/>
              <a:t>3،84م </a:t>
            </a:r>
          </a:p>
        </p:txBody>
      </p:sp>
      <p:sp>
        <p:nvSpPr>
          <p:cNvPr id="9" name="مستطيل 8"/>
          <p:cNvSpPr/>
          <p:nvPr/>
        </p:nvSpPr>
        <p:spPr>
          <a:xfrm>
            <a:off x="3625425" y="5291916"/>
            <a:ext cx="766555" cy="369332"/>
          </a:xfrm>
          <a:prstGeom prst="rect">
            <a:avLst/>
          </a:prstGeom>
        </p:spPr>
        <p:txBody>
          <a:bodyPr wrap="none">
            <a:spAutoFit/>
          </a:bodyPr>
          <a:lstStyle/>
          <a:p>
            <a:r>
              <a:rPr lang="ar-IQ" dirty="0"/>
              <a:t>3،84م </a:t>
            </a:r>
          </a:p>
        </p:txBody>
      </p:sp>
      <p:sp>
        <p:nvSpPr>
          <p:cNvPr id="10" name="مربع نص 9"/>
          <p:cNvSpPr txBox="1"/>
          <p:nvPr/>
        </p:nvSpPr>
        <p:spPr>
          <a:xfrm>
            <a:off x="1774708" y="2628483"/>
            <a:ext cx="696023" cy="369332"/>
          </a:xfrm>
          <a:prstGeom prst="rect">
            <a:avLst/>
          </a:prstGeom>
          <a:noFill/>
        </p:spPr>
        <p:txBody>
          <a:bodyPr wrap="none" rtlCol="1">
            <a:spAutoFit/>
          </a:bodyPr>
          <a:lstStyle/>
          <a:p>
            <a:r>
              <a:rPr lang="ar-IQ" dirty="0"/>
              <a:t>المسافة</a:t>
            </a:r>
          </a:p>
        </p:txBody>
      </p:sp>
      <p:sp>
        <p:nvSpPr>
          <p:cNvPr id="11" name="مربع نص 10"/>
          <p:cNvSpPr txBox="1"/>
          <p:nvPr/>
        </p:nvSpPr>
        <p:spPr>
          <a:xfrm>
            <a:off x="7076137" y="6237312"/>
            <a:ext cx="1208985" cy="369332"/>
          </a:xfrm>
          <a:prstGeom prst="rect">
            <a:avLst/>
          </a:prstGeom>
          <a:noFill/>
        </p:spPr>
        <p:txBody>
          <a:bodyPr wrap="none" rtlCol="1">
            <a:spAutoFit/>
          </a:bodyPr>
          <a:lstStyle/>
          <a:p>
            <a:r>
              <a:rPr lang="en-US" dirty="0"/>
              <a:t>100</a:t>
            </a:r>
            <a:r>
              <a:rPr lang="ar-IQ" dirty="0"/>
              <a:t>م  مستقيم</a:t>
            </a:r>
          </a:p>
        </p:txBody>
      </p:sp>
      <p:sp>
        <p:nvSpPr>
          <p:cNvPr id="12" name="مربع نص 11"/>
          <p:cNvSpPr txBox="1"/>
          <p:nvPr/>
        </p:nvSpPr>
        <p:spPr>
          <a:xfrm>
            <a:off x="533822" y="6021288"/>
            <a:ext cx="1588897" cy="369332"/>
          </a:xfrm>
          <a:prstGeom prst="rect">
            <a:avLst/>
          </a:prstGeom>
          <a:noFill/>
        </p:spPr>
        <p:txBody>
          <a:bodyPr wrap="none" rtlCol="1">
            <a:spAutoFit/>
          </a:bodyPr>
          <a:lstStyle/>
          <a:p>
            <a:r>
              <a:rPr lang="ar-IQ" dirty="0"/>
              <a:t>شدة الميلان بالقوس</a:t>
            </a:r>
          </a:p>
        </p:txBody>
      </p:sp>
    </p:spTree>
    <p:extLst>
      <p:ext uri="{BB962C8B-B14F-4D97-AF65-F5344CB8AC3E}">
        <p14:creationId xmlns:p14="http://schemas.microsoft.com/office/powerpoint/2010/main" val="1893496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1"/>
            <a:ext cx="8712968" cy="6432530"/>
          </a:xfrm>
          <a:prstGeom prst="rect">
            <a:avLst/>
          </a:prstGeom>
          <a:noFill/>
        </p:spPr>
        <p:txBody>
          <a:bodyPr wrap="square">
            <a:spAutoFit/>
          </a:bodyPr>
          <a:lstStyle/>
          <a:p>
            <a:pPr algn="just"/>
            <a:r>
              <a:rPr lang="ar-IQ" sz="2400" b="1" dirty="0">
                <a:solidFill>
                  <a:srgbClr val="FF0000"/>
                </a:solidFill>
              </a:rPr>
              <a:t>ملاحظه : ان القوتين المركزية واللامركزية هما قوتان متساويتان في الكمية </a:t>
            </a:r>
            <a:r>
              <a:rPr lang="ar-IQ" sz="2400" b="1" dirty="0" err="1">
                <a:solidFill>
                  <a:srgbClr val="FF0000"/>
                </a:solidFill>
              </a:rPr>
              <a:t>ولاكنهما</a:t>
            </a:r>
            <a:r>
              <a:rPr lang="ar-IQ" sz="2400" b="1" dirty="0">
                <a:solidFill>
                  <a:srgbClr val="FF0000"/>
                </a:solidFill>
              </a:rPr>
              <a:t> متعاكستان في الاتجاه ويمكن توضيح هذه الظاهرة في ركض (400م) .</a:t>
            </a:r>
          </a:p>
          <a:p>
            <a:pPr algn="just"/>
            <a:r>
              <a:rPr lang="ar-IQ" sz="2400" b="1" dirty="0"/>
              <a:t>مثال / رمي المطرقة ، 200م ، 400م ، سباق السيارات ،سباق الدراجات في داخل القاعات جميع </a:t>
            </a:r>
            <a:r>
              <a:rPr lang="ar-IQ" sz="2400" b="1" dirty="0" err="1"/>
              <a:t>الأركاض</a:t>
            </a:r>
            <a:r>
              <a:rPr lang="ar-IQ" sz="2400" b="1" dirty="0"/>
              <a:t> في الأقواس .</a:t>
            </a:r>
          </a:p>
          <a:p>
            <a:pPr algn="just"/>
            <a:r>
              <a:rPr lang="ar-IQ" sz="2400" b="1" dirty="0"/>
              <a:t>فلحد من </a:t>
            </a:r>
            <a:r>
              <a:rPr lang="ar-IQ" sz="2400" b="1" dirty="0" err="1"/>
              <a:t>تاثير</a:t>
            </a:r>
            <a:r>
              <a:rPr lang="ar-IQ" sz="2400" b="1" dirty="0"/>
              <a:t> القوة الطاردة يعمل اللاعب على :</a:t>
            </a:r>
          </a:p>
          <a:p>
            <a:pPr algn="just"/>
            <a:r>
              <a:rPr lang="ar-IQ" sz="2400" b="1" dirty="0"/>
              <a:t>1</a:t>
            </a:r>
            <a:r>
              <a:rPr lang="ar-IQ" sz="2400" b="1" dirty="0">
                <a:solidFill>
                  <a:srgbClr val="0000FF"/>
                </a:solidFill>
              </a:rPr>
              <a:t>- تخفيف سرعته</a:t>
            </a:r>
          </a:p>
          <a:p>
            <a:pPr algn="just"/>
            <a:r>
              <a:rPr lang="ar-IQ" sz="2400" b="1" dirty="0">
                <a:solidFill>
                  <a:srgbClr val="0000FF"/>
                </a:solidFill>
              </a:rPr>
              <a:t>2- تغيير ميكانيكية وضعه اثناء الدوران </a:t>
            </a:r>
          </a:p>
          <a:p>
            <a:pPr algn="just"/>
            <a:r>
              <a:rPr lang="ar-IQ" sz="2400" b="1" dirty="0">
                <a:solidFill>
                  <a:srgbClr val="0000FF"/>
                </a:solidFill>
              </a:rPr>
              <a:t>3- الميلان للداخل </a:t>
            </a:r>
            <a:r>
              <a:rPr lang="ar-IQ" sz="2400" b="1" dirty="0"/>
              <a:t>. </a:t>
            </a:r>
          </a:p>
          <a:p>
            <a:pPr algn="just"/>
            <a:endParaRPr lang="ar-IQ" sz="2400" b="1" dirty="0"/>
          </a:p>
          <a:p>
            <a:pPr algn="just"/>
            <a:r>
              <a:rPr lang="ar-IQ" sz="2800" b="1" dirty="0">
                <a:solidFill>
                  <a:srgbClr val="FF0000"/>
                </a:solidFill>
              </a:rPr>
              <a:t>العــــــــــوامل الفيزيائية المؤثرة في عدو 400 متر حرة :</a:t>
            </a:r>
          </a:p>
          <a:p>
            <a:pPr algn="just"/>
            <a:r>
              <a:rPr lang="ar-IQ" sz="2400" b="1" dirty="0"/>
              <a:t>تؤثر ثلاثة عوامل مهمة في عدو </a:t>
            </a:r>
            <a:r>
              <a:rPr lang="en-US" sz="2400" b="1" dirty="0"/>
              <a:t>400</a:t>
            </a:r>
            <a:r>
              <a:rPr lang="ar-IQ" sz="2400" b="1" dirty="0"/>
              <a:t>م  </a:t>
            </a:r>
            <a:r>
              <a:rPr lang="ar-IQ" sz="2400" b="1" dirty="0" err="1"/>
              <a:t>حرةوهذه</a:t>
            </a:r>
            <a:r>
              <a:rPr lang="ar-IQ" sz="2400" b="1" dirty="0"/>
              <a:t> العوامل هي :</a:t>
            </a:r>
          </a:p>
          <a:p>
            <a:pPr algn="just"/>
            <a:r>
              <a:rPr lang="ar-IQ" sz="2400" b="1" dirty="0"/>
              <a:t>1- مقاومة الحيز ( الهواء )</a:t>
            </a:r>
          </a:p>
          <a:p>
            <a:pPr algn="just"/>
            <a:r>
              <a:rPr lang="ar-IQ" sz="2400" b="1" dirty="0"/>
              <a:t>2- سرعة الريح </a:t>
            </a:r>
          </a:p>
          <a:p>
            <a:pPr algn="just"/>
            <a:r>
              <a:rPr lang="ar-IQ" sz="2400" b="1" dirty="0"/>
              <a:t>3- القوة الطاردة </a:t>
            </a:r>
          </a:p>
          <a:p>
            <a:pPr algn="just"/>
            <a:r>
              <a:rPr lang="ar-IQ" sz="2400" b="1" dirty="0"/>
              <a:t>الحركات الرياضية </a:t>
            </a:r>
            <a:r>
              <a:rPr lang="ar-IQ" sz="2400" b="1" dirty="0" err="1"/>
              <a:t>تتاثر</a:t>
            </a:r>
            <a:r>
              <a:rPr lang="ar-IQ" sz="2400" b="1" dirty="0"/>
              <a:t> في المحيط الذي يطبق فيه ففي السباحة تعني مقاومة الحيز مقاومة الماء اما في العدو والركض والجري فان الحيز يتكون من الهواء </a:t>
            </a:r>
            <a:r>
              <a:rPr lang="ar-IQ" sz="2400" b="1" dirty="0" err="1"/>
              <a:t>ولذالك</a:t>
            </a:r>
            <a:r>
              <a:rPr lang="ar-IQ" sz="2400" b="1" dirty="0"/>
              <a:t> فان </a:t>
            </a:r>
          </a:p>
          <a:p>
            <a:pPr algn="just"/>
            <a:endParaRPr lang="ar-IQ" sz="2400" b="1" dirty="0"/>
          </a:p>
        </p:txBody>
      </p:sp>
    </p:spTree>
    <p:extLst>
      <p:ext uri="{BB962C8B-B14F-4D97-AF65-F5344CB8AC3E}">
        <p14:creationId xmlns:p14="http://schemas.microsoft.com/office/powerpoint/2010/main" val="388704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07503" y="332656"/>
            <a:ext cx="8928993" cy="6370975"/>
          </a:xfrm>
          <a:prstGeom prst="rect">
            <a:avLst/>
          </a:prstGeom>
          <a:noFill/>
        </p:spPr>
        <p:txBody>
          <a:bodyPr wrap="square" rtlCol="1">
            <a:spAutoFit/>
          </a:bodyPr>
          <a:lstStyle/>
          <a:p>
            <a:pPr algn="just"/>
            <a:r>
              <a:rPr lang="ar-IQ" sz="2400" b="1" dirty="0"/>
              <a:t>اللاعب يقاوم الهواء كلما تحرك ويبقى في مأمن منه كلما سكن ومقاومة الهواء دائما تكون بعكس اتجاه الحركة اي تكون سلبية دائما , على العكس من الريح المتحرك فانك تستطيع ان تستفيد من سرعة في مقاومتك للهواء , وفي المجال الرياضي فان مقاومة الهواء تعد من الامور التي نحاول تجاهلها بسبب تعقد حساباتها ,وتضاؤل تطبيقاتها ورغم ذلك فان راكب الدراجة يحني جذعه الى الاسفل وعداء الحواجز يحني جذعه الى الامام فوق الحاجز </a:t>
            </a:r>
            <a:r>
              <a:rPr lang="ar-IQ" sz="2400" b="1" dirty="0" err="1"/>
              <a:t>لالكي</a:t>
            </a:r>
            <a:r>
              <a:rPr lang="ar-IQ" sz="2400" b="1" dirty="0"/>
              <a:t> يخفض  مركز كتلته وانما </a:t>
            </a:r>
            <a:r>
              <a:rPr lang="ar-IQ" sz="2400" b="1" dirty="0" err="1"/>
              <a:t>ايظا</a:t>
            </a:r>
            <a:r>
              <a:rPr lang="ar-IQ" sz="2400" b="1" dirty="0"/>
              <a:t> يقلل مقاومة الهواء لجذعه اذ ان مقاومة الهواء يكون بالمسطح الامامي للجسم دائما طالما ان الحركات الرياضية الى الامام دائما  , حتى ان زاوية انحراف القرص والرمح تتطلب دراسة مقاومة الادوات للحيز .</a:t>
            </a:r>
          </a:p>
          <a:p>
            <a:pPr algn="just"/>
            <a:r>
              <a:rPr lang="ar-IQ" sz="2400" b="1" dirty="0"/>
              <a:t>وان مقاومة الهواء تتعلق بمدى قابلية الرياضي والاداة لجعل معامل الاحتكاك في اقله , </a:t>
            </a:r>
            <a:r>
              <a:rPr lang="ar-IQ" sz="2400" b="1" dirty="0" err="1"/>
              <a:t>ولذالك</a:t>
            </a:r>
            <a:r>
              <a:rPr lang="ar-IQ" sz="2400" b="1" dirty="0"/>
              <a:t> فان الجسم في الفراغ يستمر في حركته مالم تقاومه قوة اخرى </a:t>
            </a:r>
            <a:r>
              <a:rPr lang="ar-IQ" sz="2400" b="1" dirty="0" err="1"/>
              <a:t>لايقافه</a:t>
            </a:r>
            <a:r>
              <a:rPr lang="ar-IQ" sz="2400" b="1" dirty="0"/>
              <a:t> ,حتى ان السرعة الزاوية لراقص الباليه عند الدوران حول المحور الطولي فان ايقاف الحركة تكون </a:t>
            </a:r>
            <a:r>
              <a:rPr lang="ar-IQ" sz="2400" b="1" dirty="0" err="1"/>
              <a:t>بابعاد</a:t>
            </a:r>
            <a:r>
              <a:rPr lang="ar-IQ" sz="2400" b="1" dirty="0"/>
              <a:t> الذراعين الى الخارج </a:t>
            </a:r>
            <a:r>
              <a:rPr lang="ar-IQ" sz="2400" b="1" dirty="0" err="1"/>
              <a:t>لاطالة</a:t>
            </a:r>
            <a:r>
              <a:rPr lang="ar-IQ" sz="2400" b="1" dirty="0"/>
              <a:t> نصف القطر , ان هذا العمل </a:t>
            </a:r>
            <a:r>
              <a:rPr lang="ar-IQ" sz="2400" b="1" dirty="0" err="1"/>
              <a:t>ايظا</a:t>
            </a:r>
            <a:r>
              <a:rPr lang="ar-IQ" sz="2400" b="1" dirty="0"/>
              <a:t> يرافقه مقاومة الحيز </a:t>
            </a:r>
            <a:r>
              <a:rPr lang="ar-IQ" sz="2400" b="1" dirty="0" err="1"/>
              <a:t>بالاجزاء</a:t>
            </a:r>
            <a:r>
              <a:rPr lang="ar-IQ" sz="2400" b="1" dirty="0"/>
              <a:t> الجديد اي تعرض مسطح اكبر الى مقاومة الحيز , ان سرعة اريح تعمل ايجابيا </a:t>
            </a:r>
            <a:r>
              <a:rPr lang="ar-IQ" sz="2400" b="1" dirty="0" err="1"/>
              <a:t>اوسلبيا</a:t>
            </a:r>
            <a:r>
              <a:rPr lang="ar-IQ" sz="2400" b="1" dirty="0"/>
              <a:t> في المناطق الاربعة في عدو </a:t>
            </a:r>
            <a:r>
              <a:rPr lang="en-US" sz="2400" b="1" dirty="0"/>
              <a:t>400</a:t>
            </a:r>
            <a:r>
              <a:rPr lang="ar-IQ" sz="2400" b="1" dirty="0"/>
              <a:t> متر حرة ففي المنطقة الاولى والتي عبارة عن منحني بنصف القطر (</a:t>
            </a:r>
            <a:r>
              <a:rPr lang="en-US" sz="2400" b="1" dirty="0"/>
              <a:t>35</a:t>
            </a:r>
            <a:r>
              <a:rPr lang="ar-IQ" sz="2400" b="1" dirty="0"/>
              <a:t>متر ) فان القوة الطاردة تعمل في ابعاد العداء عن مجاله ( مساره ) </a:t>
            </a:r>
            <a:r>
              <a:rPr lang="ar-IQ" sz="2400" b="1" dirty="0" err="1"/>
              <a:t>وبذالك</a:t>
            </a:r>
            <a:r>
              <a:rPr lang="ar-IQ" sz="2400" b="1" dirty="0"/>
              <a:t> فان سرعة الريح تعمل مع القوة الطاردة , وفقا لنظام المتجهات , ويكون </a:t>
            </a:r>
            <a:r>
              <a:rPr lang="ar-IQ" sz="2400" b="1" dirty="0" err="1"/>
              <a:t>تاثير</a:t>
            </a:r>
            <a:r>
              <a:rPr lang="ar-IQ" sz="2400" b="1" dirty="0"/>
              <a:t> العوامل بمقادير مختلفة في المسطحين الامامي والجانبي للجسم , ويتضح </a:t>
            </a:r>
            <a:r>
              <a:rPr lang="ar-IQ" sz="2400" b="1" dirty="0" err="1"/>
              <a:t>تاثير</a:t>
            </a:r>
            <a:endParaRPr lang="ar-IQ" sz="2400" b="1" dirty="0"/>
          </a:p>
        </p:txBody>
      </p:sp>
    </p:spTree>
    <p:extLst>
      <p:ext uri="{BB962C8B-B14F-4D97-AF65-F5344CB8AC3E}">
        <p14:creationId xmlns:p14="http://schemas.microsoft.com/office/powerpoint/2010/main" val="178105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332656"/>
            <a:ext cx="8897699" cy="1477328"/>
          </a:xfrm>
          <a:prstGeom prst="rect">
            <a:avLst/>
          </a:prstGeom>
          <a:noFill/>
        </p:spPr>
        <p:txBody>
          <a:bodyPr wrap="square" rtlCol="1">
            <a:spAutoFit/>
          </a:bodyPr>
          <a:lstStyle/>
          <a:p>
            <a:r>
              <a:rPr lang="ar-IQ" sz="2400" b="1" dirty="0"/>
              <a:t>المسطح العلوي في ركض الحواجز والوثب العالي بشكل اكثر </a:t>
            </a:r>
          </a:p>
          <a:p>
            <a:endParaRPr lang="ar-IQ" sz="2400" b="1" dirty="0"/>
          </a:p>
          <a:p>
            <a:endParaRPr lang="ar-IQ" sz="2400" b="1" dirty="0"/>
          </a:p>
          <a:p>
            <a:r>
              <a:rPr lang="ar-IQ"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08720"/>
            <a:ext cx="8640959"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مربع نص 2"/>
          <p:cNvSpPr txBox="1"/>
          <p:nvPr/>
        </p:nvSpPr>
        <p:spPr>
          <a:xfrm>
            <a:off x="3902778" y="5661248"/>
            <a:ext cx="4958409" cy="461665"/>
          </a:xfrm>
          <a:prstGeom prst="rect">
            <a:avLst/>
          </a:prstGeom>
          <a:noFill/>
        </p:spPr>
        <p:txBody>
          <a:bodyPr wrap="none" rtlCol="1">
            <a:spAutoFit/>
          </a:bodyPr>
          <a:lstStyle/>
          <a:p>
            <a:r>
              <a:rPr lang="ar-IQ" sz="2400" b="1" dirty="0">
                <a:solidFill>
                  <a:srgbClr val="C00000"/>
                </a:solidFill>
              </a:rPr>
              <a:t>شكل يوضح مجالات ومناطق عدو </a:t>
            </a:r>
            <a:r>
              <a:rPr lang="en-US" sz="2400" b="1" dirty="0">
                <a:solidFill>
                  <a:srgbClr val="C00000"/>
                </a:solidFill>
              </a:rPr>
              <a:t>400</a:t>
            </a:r>
            <a:r>
              <a:rPr lang="ar-IQ" sz="2400" b="1" dirty="0">
                <a:solidFill>
                  <a:srgbClr val="C00000"/>
                </a:solidFill>
              </a:rPr>
              <a:t>متر حرة </a:t>
            </a:r>
          </a:p>
        </p:txBody>
      </p:sp>
    </p:spTree>
    <p:extLst>
      <p:ext uri="{BB962C8B-B14F-4D97-AF65-F5344CB8AC3E}">
        <p14:creationId xmlns:p14="http://schemas.microsoft.com/office/powerpoint/2010/main" val="3302309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036495" cy="4394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مربع نص 1"/>
          <p:cNvSpPr txBox="1"/>
          <p:nvPr/>
        </p:nvSpPr>
        <p:spPr>
          <a:xfrm>
            <a:off x="971600" y="4163888"/>
            <a:ext cx="7776863" cy="461665"/>
          </a:xfrm>
          <a:prstGeom prst="rect">
            <a:avLst/>
          </a:prstGeom>
          <a:noFill/>
        </p:spPr>
        <p:txBody>
          <a:bodyPr wrap="square" rtlCol="1">
            <a:spAutoFit/>
          </a:bodyPr>
          <a:lstStyle/>
          <a:p>
            <a:r>
              <a:rPr lang="ar-IQ" sz="2400" b="1" dirty="0">
                <a:solidFill>
                  <a:srgbClr val="FF0000"/>
                </a:solidFill>
              </a:rPr>
              <a:t>شكل يوضح اتجاه الريح على مجالات ركض 400 متر حرة</a:t>
            </a:r>
          </a:p>
        </p:txBody>
      </p:sp>
    </p:spTree>
    <p:extLst>
      <p:ext uri="{BB962C8B-B14F-4D97-AF65-F5344CB8AC3E}">
        <p14:creationId xmlns:p14="http://schemas.microsoft.com/office/powerpoint/2010/main" val="2656995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1460" y="5229200"/>
            <a:ext cx="8441735" cy="400110"/>
          </a:xfrm>
          <a:prstGeom prst="rect">
            <a:avLst/>
          </a:prstGeom>
          <a:noFill/>
        </p:spPr>
        <p:txBody>
          <a:bodyPr wrap="none" rtlCol="1">
            <a:spAutoFit/>
          </a:bodyPr>
          <a:lstStyle/>
          <a:p>
            <a:r>
              <a:rPr lang="ar-IQ" sz="2000" b="1" dirty="0">
                <a:solidFill>
                  <a:schemeClr val="accent2">
                    <a:lumMod val="50000"/>
                  </a:schemeClr>
                </a:solidFill>
              </a:rPr>
              <a:t>شكل  (3) يوضح الزوايا التي تكونها اتجاه الرياح مع اتجاه اللاعب في مجالات ركض </a:t>
            </a:r>
            <a:r>
              <a:rPr lang="en-US" sz="2000" b="1" dirty="0">
                <a:solidFill>
                  <a:schemeClr val="accent2">
                    <a:lumMod val="50000"/>
                  </a:schemeClr>
                </a:solidFill>
              </a:rPr>
              <a:t>400 </a:t>
            </a:r>
            <a:r>
              <a:rPr lang="ar-IQ" sz="2000" b="1" dirty="0">
                <a:solidFill>
                  <a:schemeClr val="accent2">
                    <a:lumMod val="50000"/>
                  </a:schemeClr>
                </a:solidFill>
              </a:rPr>
              <a:t> متر حرة</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6811"/>
            <a:ext cx="8681675" cy="5102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659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1"/>
            <a:ext cx="8964488" cy="16589157"/>
          </a:xfrm>
          <a:prstGeom prst="rect">
            <a:avLst/>
          </a:prstGeom>
        </p:spPr>
        <p:txBody>
          <a:bodyPr wrap="square">
            <a:spAutoFit/>
          </a:bodyPr>
          <a:lstStyle/>
          <a:p>
            <a:r>
              <a:rPr lang="ar-IQ" dirty="0"/>
              <a:t>والمثال </a:t>
            </a:r>
            <a:r>
              <a:rPr lang="ar-IQ" dirty="0" err="1"/>
              <a:t>الأتي</a:t>
            </a:r>
            <a:r>
              <a:rPr lang="ar-IQ" dirty="0"/>
              <a:t> يوضح بعض الحلول</a:t>
            </a:r>
          </a:p>
          <a:p>
            <a:endParaRPr lang="ar-IQ" dirty="0"/>
          </a:p>
          <a:p>
            <a:r>
              <a:rPr lang="ar-IQ" dirty="0"/>
              <a:t>عداء كتلته (70 كغم) معدل سرعته في المنحنى الأول (8 متر\ثانية) سرعة الريح مع اتجاه العدو في سباق 100 متر (2 متر \ثانية) جد سرعته في منتصف المنحنى اذا علمت ان نصف قطر المنحنى (35 متر) ، وجد سرعته المحصلة في المنحنى الثاني اذا علمت ان معدل سرعته هي نفسها </a:t>
            </a:r>
          </a:p>
          <a:p>
            <a:endParaRPr lang="ar-IQ" dirty="0"/>
          </a:p>
          <a:p>
            <a:r>
              <a:rPr lang="ar-IQ" dirty="0"/>
              <a:t> </a:t>
            </a:r>
            <a:r>
              <a:rPr lang="ar-IQ" sz="2400" b="1" dirty="0">
                <a:solidFill>
                  <a:srgbClr val="FF0000"/>
                </a:solidFill>
              </a:rPr>
              <a:t>المحصلة=</a:t>
            </a:r>
          </a:p>
          <a:p>
            <a:r>
              <a:rPr lang="ar-IQ" sz="2400" b="1" dirty="0">
                <a:solidFill>
                  <a:srgbClr val="FF0000"/>
                </a:solidFill>
              </a:rPr>
              <a:t> س 21 + س 22  = 8,24 م/ </a:t>
            </a:r>
            <a:r>
              <a:rPr lang="ar-IQ" sz="2400" b="1" dirty="0" err="1">
                <a:solidFill>
                  <a:srgbClr val="FF0000"/>
                </a:solidFill>
              </a:rPr>
              <a:t>ثا</a:t>
            </a:r>
            <a:endParaRPr lang="ar-IQ" sz="2400" b="1" dirty="0">
              <a:solidFill>
                <a:srgbClr val="FF0000"/>
              </a:solidFill>
            </a:endParaRPr>
          </a:p>
          <a:p>
            <a:r>
              <a:rPr lang="ar-IQ" dirty="0"/>
              <a:t> </a:t>
            </a:r>
          </a:p>
          <a:p>
            <a:endParaRPr lang="ar-IQ" dirty="0"/>
          </a:p>
          <a:p>
            <a:r>
              <a:rPr lang="ar-IQ" dirty="0"/>
              <a:t>             </a:t>
            </a:r>
          </a:p>
          <a:p>
            <a:r>
              <a:rPr lang="ar-IQ" dirty="0"/>
              <a:t> </a:t>
            </a:r>
            <a:r>
              <a:rPr lang="ar-IQ" sz="2400" b="1" dirty="0">
                <a:solidFill>
                  <a:srgbClr val="002060"/>
                </a:solidFill>
              </a:rPr>
              <a:t>حساب القوة الطاردة على اللاعب في المنحنى الأول</a:t>
            </a:r>
          </a:p>
          <a:p>
            <a:endParaRPr lang="ar-IQ" dirty="0"/>
          </a:p>
          <a:p>
            <a:r>
              <a:rPr lang="ar-IQ" dirty="0"/>
              <a:t> </a:t>
            </a:r>
          </a:p>
          <a:p>
            <a:r>
              <a:rPr lang="ar-IQ" sz="2000" b="1" dirty="0">
                <a:solidFill>
                  <a:srgbClr val="FF0000"/>
                </a:solidFill>
              </a:rPr>
              <a:t>                           الكتلة × ( السرعة )2</a:t>
            </a:r>
          </a:p>
          <a:p>
            <a:r>
              <a:rPr lang="ar-IQ" sz="2000" b="1" dirty="0">
                <a:solidFill>
                  <a:srgbClr val="FF0000"/>
                </a:solidFill>
              </a:rPr>
              <a:t>  </a:t>
            </a:r>
          </a:p>
          <a:p>
            <a:r>
              <a:rPr lang="ar-IQ" sz="2000" b="1" dirty="0">
                <a:solidFill>
                  <a:srgbClr val="FF0000"/>
                </a:solidFill>
              </a:rPr>
              <a:t>القوة الطاردة=    ـــــــــــــــــــــــــــــــــــــــــ</a:t>
            </a:r>
          </a:p>
          <a:p>
            <a:r>
              <a:rPr lang="ar-IQ" sz="2000" b="1" dirty="0">
                <a:solidFill>
                  <a:srgbClr val="FF0000"/>
                </a:solidFill>
              </a:rPr>
              <a:t> </a:t>
            </a:r>
          </a:p>
          <a:p>
            <a:r>
              <a:rPr lang="ar-IQ" sz="2000" b="1" dirty="0">
                <a:solidFill>
                  <a:srgbClr val="FF0000"/>
                </a:solidFill>
              </a:rPr>
              <a:t>                              نصف القطر</a:t>
            </a:r>
          </a:p>
          <a:p>
            <a:r>
              <a:rPr lang="ar-IQ" dirty="0"/>
              <a:t> </a:t>
            </a:r>
          </a:p>
          <a:p>
            <a:endParaRPr lang="ar-IQ" dirty="0"/>
          </a:p>
          <a:p>
            <a:r>
              <a:rPr lang="ar-IQ" dirty="0"/>
              <a:t> </a:t>
            </a:r>
          </a:p>
          <a:p>
            <a:endParaRPr lang="ar-IQ" dirty="0"/>
          </a:p>
          <a:p>
            <a:r>
              <a:rPr lang="ar-IQ" dirty="0"/>
              <a:t> </a:t>
            </a:r>
          </a:p>
          <a:p>
            <a:r>
              <a:rPr lang="ar-IQ" dirty="0"/>
              <a:t> </a:t>
            </a:r>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r>
              <a:rPr lang="ar-IQ" dirty="0"/>
              <a:t> </a:t>
            </a:r>
          </a:p>
          <a:p>
            <a:endParaRPr lang="ar-IQ" dirty="0"/>
          </a:p>
          <a:p>
            <a:endParaRPr lang="ar-IQ" dirty="0"/>
          </a:p>
          <a:p>
            <a:endParaRPr lang="ar-IQ" dirty="0"/>
          </a:p>
          <a:p>
            <a:endParaRPr lang="ar-IQ" dirty="0"/>
          </a:p>
          <a:p>
            <a:r>
              <a:rPr lang="ar-IQ" dirty="0"/>
              <a:t> </a:t>
            </a:r>
          </a:p>
          <a:p>
            <a:endParaRPr lang="ar-IQ" dirty="0"/>
          </a:p>
          <a:p>
            <a:endParaRPr lang="ar-IQ" dirty="0"/>
          </a:p>
          <a:p>
            <a:endParaRPr lang="ar-IQ" dirty="0"/>
          </a:p>
        </p:txBody>
      </p:sp>
    </p:spTree>
    <p:extLst>
      <p:ext uri="{BB962C8B-B14F-4D97-AF65-F5344CB8AC3E}">
        <p14:creationId xmlns:p14="http://schemas.microsoft.com/office/powerpoint/2010/main" val="45347771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TotalTime>
  <Words>1035</Words>
  <Application>Microsoft Office PowerPoint</Application>
  <PresentationFormat>On-screen Show (4:3)</PresentationFormat>
  <Paragraphs>144</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PT Bold Heading</vt:lpstr>
      <vt:lpstr>Times New Roman</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البايوكنتكا الخطية</dc:title>
  <dc:creator>dell</dc:creator>
  <cp:lastModifiedBy>hp</cp:lastModifiedBy>
  <cp:revision>48</cp:revision>
  <dcterms:created xsi:type="dcterms:W3CDTF">2018-03-02T20:23:47Z</dcterms:created>
  <dcterms:modified xsi:type="dcterms:W3CDTF">2018-12-15T15:52:22Z</dcterms:modified>
</cp:coreProperties>
</file>